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2" r:id="rId6"/>
    <p:sldId id="288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6" r:id="rId17"/>
    <p:sldId id="277" r:id="rId18"/>
    <p:sldId id="278" r:id="rId19"/>
    <p:sldId id="281" r:id="rId20"/>
    <p:sldId id="279" r:id="rId21"/>
    <p:sldId id="280" r:id="rId22"/>
    <p:sldId id="282" r:id="rId23"/>
    <p:sldId id="283" r:id="rId24"/>
    <p:sldId id="284" r:id="rId25"/>
    <p:sldId id="285" r:id="rId26"/>
    <p:sldId id="290" r:id="rId27"/>
    <p:sldId id="292" r:id="rId28"/>
    <p:sldId id="287" r:id="rId29"/>
    <p:sldId id="291" r:id="rId30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340D16E-5BC3-55A6-7849-D8AD6C8F984F}" name="Anca Ciocoiu" initials="AC" userId="09b7f9ca3e198bc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E4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4660"/>
  </p:normalViewPr>
  <p:slideViewPr>
    <p:cSldViewPr snapToGrid="0">
      <p:cViewPr varScale="1">
        <p:scale>
          <a:sx n="79" d="100"/>
          <a:sy n="79" d="100"/>
        </p:scale>
        <p:origin x="8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6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7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84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26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11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0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57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33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70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89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644DFB53-C7FE-4BC7-BA96-83262BE09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olar panels at sunset">
            <a:extLst>
              <a:ext uri="{FF2B5EF4-FFF2-40B4-BE49-F238E27FC236}">
                <a16:creationId xmlns:a16="http://schemas.microsoft.com/office/drawing/2014/main" id="{E14F3EDD-70A1-2300-9454-84A48D72D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5" b="7675"/>
          <a:stretch/>
        </p:blipFill>
        <p:spPr>
          <a:xfrm>
            <a:off x="20" y="-17133"/>
            <a:ext cx="12191980" cy="6866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7D5870E-E672-4599-965A-BEC1D0E65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20787"/>
            <a:ext cx="12192000" cy="453721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6000">
                <a:srgbClr val="000000">
                  <a:alpha val="46000"/>
                </a:srgbClr>
              </a:gs>
              <a:gs pos="100000">
                <a:srgbClr val="000000">
                  <a:alpha val="5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3D442-DEEC-3D37-7EF7-228BC14CD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12532"/>
            <a:ext cx="11504197" cy="2166778"/>
          </a:xfrm>
        </p:spPr>
        <p:txBody>
          <a:bodyPr>
            <a:noAutofit/>
          </a:bodyPr>
          <a:lstStyle/>
          <a:p>
            <a:r>
              <a:rPr lang="en-US" sz="6600" dirty="0"/>
              <a:t>SISTEM AUTOMAT DE CONTROL  A ENERGIEI ELECTRICE</a:t>
            </a:r>
            <a:endParaRPr lang="ro-RO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4FDB3-5C4A-5E31-26B0-6080A69123B9}"/>
              </a:ext>
            </a:extLst>
          </p:cNvPr>
          <p:cNvSpPr txBox="1"/>
          <p:nvPr/>
        </p:nvSpPr>
        <p:spPr>
          <a:xfrm>
            <a:off x="182880" y="4923631"/>
            <a:ext cx="59216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solidFill>
                  <a:schemeClr val="bg1"/>
                </a:solidFill>
              </a:rPr>
              <a:t>Conducători științifici</a:t>
            </a:r>
          </a:p>
          <a:p>
            <a:r>
              <a:rPr lang="ro-RO" sz="2800" b="1" dirty="0">
                <a:solidFill>
                  <a:schemeClr val="bg1"/>
                </a:solidFill>
              </a:rPr>
              <a:t>Ș. L . Dr. Ing. </a:t>
            </a:r>
            <a:r>
              <a:rPr lang="en-US" sz="2800" b="1" dirty="0">
                <a:solidFill>
                  <a:schemeClr val="bg1"/>
                </a:solidFill>
              </a:rPr>
              <a:t>VOICHITA DRAGOMIR</a:t>
            </a:r>
          </a:p>
          <a:p>
            <a:r>
              <a:rPr lang="en-US" sz="2800" b="1" dirty="0" err="1">
                <a:solidFill>
                  <a:schemeClr val="bg1"/>
                </a:solidFill>
              </a:rPr>
              <a:t>Drd</a:t>
            </a:r>
            <a:r>
              <a:rPr lang="en-US" sz="2800" b="1" dirty="0">
                <a:solidFill>
                  <a:schemeClr val="bg1"/>
                </a:solidFill>
              </a:rPr>
              <a:t>. </a:t>
            </a:r>
            <a:r>
              <a:rPr lang="ro-RO" sz="2800" b="1" dirty="0">
                <a:solidFill>
                  <a:schemeClr val="bg1"/>
                </a:solidFill>
              </a:rPr>
              <a:t> Ing. </a:t>
            </a:r>
            <a:r>
              <a:rPr lang="en-US" sz="2800" b="1" dirty="0">
                <a:solidFill>
                  <a:schemeClr val="bg1"/>
                </a:solidFill>
              </a:rPr>
              <a:t>ALEXANDRU ULMAMEI</a:t>
            </a:r>
            <a:endParaRPr lang="ro-RO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C5C18-9CD9-BFEB-40D9-15ECEAAA4BEF}"/>
              </a:ext>
            </a:extLst>
          </p:cNvPr>
          <p:cNvSpPr txBox="1"/>
          <p:nvPr/>
        </p:nvSpPr>
        <p:spPr>
          <a:xfrm>
            <a:off x="7254220" y="4923631"/>
            <a:ext cx="493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>
                <a:solidFill>
                  <a:schemeClr val="bg1"/>
                </a:solidFill>
              </a:rPr>
              <a:t>			Absolvent</a:t>
            </a:r>
          </a:p>
          <a:p>
            <a:r>
              <a:rPr lang="ro-RO" sz="2800" b="1" dirty="0">
                <a:solidFill>
                  <a:schemeClr val="bg1"/>
                </a:solidFill>
              </a:rPr>
              <a:t>	Ciocoiu Ștefania-Anca</a:t>
            </a:r>
          </a:p>
        </p:txBody>
      </p:sp>
    </p:spTree>
    <p:extLst>
      <p:ext uri="{BB962C8B-B14F-4D97-AF65-F5344CB8AC3E}">
        <p14:creationId xmlns:p14="http://schemas.microsoft.com/office/powerpoint/2010/main" val="219152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solar panel&#10;&#10;Description automatically generated">
            <a:extLst>
              <a:ext uri="{FF2B5EF4-FFF2-40B4-BE49-F238E27FC236}">
                <a16:creationId xmlns:a16="http://schemas.microsoft.com/office/drawing/2014/main" id="{B8A1D993-A23F-511F-AC54-A51813E96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79" y="1210211"/>
            <a:ext cx="8960482" cy="54344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C63AF5-3C68-4722-FD57-49063688B35E}"/>
              </a:ext>
            </a:extLst>
          </p:cNvPr>
          <p:cNvSpPr txBox="1"/>
          <p:nvPr/>
        </p:nvSpPr>
        <p:spPr>
          <a:xfrm>
            <a:off x="3718560" y="452068"/>
            <a:ext cx="438912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Schema principal</a:t>
            </a:r>
            <a:r>
              <a:rPr lang="ro-RO" sz="3600" dirty="0"/>
              <a:t>ă</a:t>
            </a:r>
          </a:p>
        </p:txBody>
      </p:sp>
    </p:spTree>
    <p:extLst>
      <p:ext uri="{BB962C8B-B14F-4D97-AF65-F5344CB8AC3E}">
        <p14:creationId xmlns:p14="http://schemas.microsoft.com/office/powerpoint/2010/main" val="1382853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409FE-E812-6EFA-BFF6-B213A3984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579" y="320040"/>
            <a:ext cx="8915402" cy="1371600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5400" b="0" dirty="0"/>
              <a:t>STUDIU DOCUMENTA</a:t>
            </a:r>
            <a:r>
              <a:rPr lang="ro-RO" sz="5400" b="0" dirty="0"/>
              <a:t>Ț</a:t>
            </a:r>
            <a:r>
              <a:rPr lang="en-US" sz="5400" b="0" dirty="0"/>
              <a:t>II</a:t>
            </a:r>
            <a:endParaRPr lang="ro-RO" sz="5400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5DA655-CD65-D98C-DFAA-8262CDB07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579" y="1905000"/>
            <a:ext cx="8915402" cy="4099560"/>
          </a:xfrm>
        </p:spPr>
        <p:txBody>
          <a:bodyPr>
            <a:noAutofit/>
          </a:bodyPr>
          <a:lstStyle/>
          <a:p>
            <a:pPr lvl="1"/>
            <a:r>
              <a:rPr lang="en-US" sz="4000" b="1" dirty="0"/>
              <a:t>XADC Dual 12Bit 1MSPS</a:t>
            </a:r>
          </a:p>
          <a:p>
            <a:pPr lvl="1">
              <a:buFontTx/>
              <a:buChar char="-"/>
            </a:pPr>
            <a:r>
              <a:rPr lang="en-US" sz="3600" dirty="0" err="1"/>
              <a:t>Canale</a:t>
            </a:r>
            <a:r>
              <a:rPr lang="en-US" sz="3600" dirty="0"/>
              <a:t> de </a:t>
            </a:r>
            <a:r>
              <a:rPr lang="en-US" sz="3600" dirty="0" err="1"/>
              <a:t>intrare</a:t>
            </a:r>
            <a:endParaRPr lang="en-US" sz="3600" dirty="0"/>
          </a:p>
          <a:p>
            <a:pPr lvl="1">
              <a:buFontTx/>
              <a:buChar char="-"/>
            </a:pPr>
            <a:r>
              <a:rPr lang="en-US" sz="3600" dirty="0" err="1"/>
              <a:t>Rezolu</a:t>
            </a:r>
            <a:r>
              <a:rPr lang="ro-RO" sz="3600" dirty="0"/>
              <a:t>ț</a:t>
            </a:r>
            <a:r>
              <a:rPr lang="en-US" sz="3600" dirty="0" err="1"/>
              <a:t>ie</a:t>
            </a:r>
            <a:r>
              <a:rPr lang="en-US" sz="3600" dirty="0"/>
              <a:t> 12b</a:t>
            </a:r>
          </a:p>
          <a:p>
            <a:pPr lvl="1">
              <a:buFontTx/>
              <a:buChar char="-"/>
            </a:pPr>
            <a:r>
              <a:rPr lang="en-US" sz="3600" dirty="0"/>
              <a:t>Rata de </a:t>
            </a:r>
            <a:r>
              <a:rPr lang="en-US" sz="3600" dirty="0" err="1"/>
              <a:t>esan</a:t>
            </a:r>
            <a:r>
              <a:rPr lang="ro-RO" sz="3600" dirty="0"/>
              <a:t>ț</a:t>
            </a:r>
            <a:r>
              <a:rPr lang="en-US" sz="3600" dirty="0" err="1"/>
              <a:t>ionare</a:t>
            </a:r>
            <a:r>
              <a:rPr lang="en-US" sz="3600" dirty="0"/>
              <a:t> 1MSPS</a:t>
            </a:r>
          </a:p>
        </p:txBody>
      </p:sp>
    </p:spTree>
    <p:extLst>
      <p:ext uri="{BB962C8B-B14F-4D97-AF65-F5344CB8AC3E}">
        <p14:creationId xmlns:p14="http://schemas.microsoft.com/office/powerpoint/2010/main" val="3586695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5712-EEA7-CD72-B776-40856FE5D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001" y="2341603"/>
            <a:ext cx="8915402" cy="13716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0" dirty="0"/>
              <a:t>IP Catalog &amp; IP INTEGRATOR</a:t>
            </a:r>
            <a:endParaRPr lang="ro-RO" sz="40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0AEFE-63D2-D99D-209F-E1F5A7E68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001" y="3713203"/>
            <a:ext cx="10035540" cy="2830749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600" dirty="0"/>
              <a:t>Serie de module pre-</a:t>
            </a:r>
            <a:r>
              <a:rPr lang="en-US" sz="3600" dirty="0" err="1"/>
              <a:t>construite</a:t>
            </a:r>
            <a:r>
              <a:rPr lang="en-US" sz="3600" dirty="0"/>
              <a:t> </a:t>
            </a:r>
          </a:p>
          <a:p>
            <a:pPr marL="0" indent="0">
              <a:buNone/>
            </a:pPr>
            <a:r>
              <a:rPr lang="en-US" sz="3600" dirty="0"/>
              <a:t>- IP-</a:t>
            </a:r>
            <a:r>
              <a:rPr lang="en-US" sz="3600" dirty="0" err="1"/>
              <a:t>uri</a:t>
            </a:r>
            <a:r>
              <a:rPr lang="en-US" sz="3600" dirty="0"/>
              <a:t> </a:t>
            </a:r>
            <a:r>
              <a:rPr lang="ro-RO" sz="36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testate și optimizate</a:t>
            </a:r>
            <a:r>
              <a:rPr lang="en-US" sz="36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cu </a:t>
            </a:r>
            <a:r>
              <a:rPr lang="en-US" sz="36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posibilitatea</a:t>
            </a:r>
            <a:r>
              <a:rPr lang="en-US" sz="36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personaliz</a:t>
            </a:r>
            <a:r>
              <a:rPr lang="ro-RO" sz="36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ă</a:t>
            </a:r>
            <a:r>
              <a:rPr lang="en-US" sz="36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rii</a:t>
            </a:r>
            <a:r>
              <a:rPr lang="en-US" sz="36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si</a:t>
            </a:r>
            <a:r>
              <a:rPr lang="en-US" sz="36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cre</a:t>
            </a:r>
            <a:r>
              <a:rPr lang="ro-RO" sz="36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ă</a:t>
            </a:r>
            <a:r>
              <a:rPr lang="en-US" sz="36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rii</a:t>
            </a:r>
            <a:r>
              <a:rPr lang="en-US" sz="36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de la zero</a:t>
            </a:r>
            <a:endParaRPr lang="ro-RO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C320F-2D66-AD78-3B8D-3130A6A1C628}"/>
              </a:ext>
            </a:extLst>
          </p:cNvPr>
          <p:cNvSpPr txBox="1"/>
          <p:nvPr/>
        </p:nvSpPr>
        <p:spPr>
          <a:xfrm>
            <a:off x="787940" y="864275"/>
            <a:ext cx="11404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en-US" sz="3600" dirty="0"/>
              <a:t>Gama de </a:t>
            </a:r>
            <a:r>
              <a:rPr lang="en-US" sz="3600" dirty="0" err="1"/>
              <a:t>tensiune</a:t>
            </a:r>
            <a:r>
              <a:rPr lang="en-US" sz="3600" dirty="0"/>
              <a:t> </a:t>
            </a:r>
            <a:r>
              <a:rPr lang="en-US" sz="3600" dirty="0" err="1"/>
              <a:t>pentru</a:t>
            </a:r>
            <a:r>
              <a:rPr lang="en-US" sz="3600" dirty="0"/>
              <a:t> </a:t>
            </a:r>
            <a:r>
              <a:rPr lang="en-US" sz="3600" dirty="0" err="1"/>
              <a:t>intr</a:t>
            </a:r>
            <a:r>
              <a:rPr lang="ro-RO" sz="3600" dirty="0"/>
              <a:t>ă</a:t>
            </a:r>
            <a:r>
              <a:rPr lang="en-US" sz="3600" dirty="0"/>
              <a:t>rile </a:t>
            </a:r>
            <a:r>
              <a:rPr lang="en-US" sz="3600" dirty="0" err="1"/>
              <a:t>analogice</a:t>
            </a:r>
            <a:r>
              <a:rPr lang="en-US" sz="3600" dirty="0"/>
              <a:t> [0-1] V</a:t>
            </a:r>
          </a:p>
          <a:p>
            <a:pPr lvl="1">
              <a:buFontTx/>
              <a:buChar char="-"/>
            </a:pPr>
            <a:r>
              <a:rPr lang="en-US" sz="3600" dirty="0"/>
              <a:t>ARM Cortex A9 dual-core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260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16BA1-F2EA-6DD9-452B-FC0E31239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233" y="406531"/>
            <a:ext cx="9781973" cy="1371600"/>
          </a:xfrm>
        </p:spPr>
        <p:txBody>
          <a:bodyPr>
            <a:no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5400" b="0" dirty="0"/>
              <a:t>IMPLEMENTARE DIGITAL</a:t>
            </a:r>
            <a:r>
              <a:rPr lang="ro-RO" sz="5400" b="0" dirty="0"/>
              <a:t>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E7E3A-6C18-EA19-3EF7-6F1D8C9FD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9232" y="1569720"/>
            <a:ext cx="10628927" cy="51663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5100" dirty="0" err="1"/>
              <a:t>Etape</a:t>
            </a:r>
            <a:r>
              <a:rPr lang="en-US" sz="5100" dirty="0"/>
              <a:t>:</a:t>
            </a:r>
            <a:endParaRPr lang="ro-RO" sz="5100" dirty="0"/>
          </a:p>
          <a:p>
            <a:r>
              <a:rPr lang="en-US" sz="5100" dirty="0" err="1"/>
              <a:t>Configurarea</a:t>
            </a:r>
            <a:r>
              <a:rPr lang="en-US" sz="5100" dirty="0"/>
              <a:t> </a:t>
            </a:r>
            <a:r>
              <a:rPr lang="ro-RO" sz="5100" dirty="0"/>
              <a:t>ș</a:t>
            </a:r>
            <a:r>
              <a:rPr lang="en-US" sz="5100" dirty="0" err="1"/>
              <a:t>i</a:t>
            </a:r>
            <a:r>
              <a:rPr lang="en-US" sz="5100" dirty="0"/>
              <a:t> </a:t>
            </a:r>
            <a:r>
              <a:rPr lang="en-US" sz="5100" dirty="0" err="1"/>
              <a:t>testarea</a:t>
            </a:r>
            <a:r>
              <a:rPr lang="en-US" sz="5100" dirty="0"/>
              <a:t> individual</a:t>
            </a:r>
            <a:r>
              <a:rPr lang="ro-RO" sz="5100" dirty="0"/>
              <a:t>ă</a:t>
            </a:r>
            <a:r>
              <a:rPr lang="en-US" sz="5100" dirty="0"/>
              <a:t> a XADC-</a:t>
            </a:r>
            <a:r>
              <a:rPr lang="en-US" sz="5100" dirty="0" err="1"/>
              <a:t>ului</a:t>
            </a:r>
            <a:endParaRPr lang="en-US" sz="5100" dirty="0"/>
          </a:p>
          <a:p>
            <a:r>
              <a:rPr lang="en-US" sz="5100" dirty="0" err="1"/>
              <a:t>Implementarea</a:t>
            </a:r>
            <a:r>
              <a:rPr lang="en-US" sz="5100" dirty="0"/>
              <a:t> </a:t>
            </a:r>
            <a:r>
              <a:rPr lang="ro-RO" sz="5100" dirty="0"/>
              <a:t>ș</a:t>
            </a:r>
            <a:r>
              <a:rPr lang="en-US" sz="5100" dirty="0" err="1"/>
              <a:t>i</a:t>
            </a:r>
            <a:r>
              <a:rPr lang="en-US" sz="5100" dirty="0"/>
              <a:t> </a:t>
            </a:r>
            <a:r>
              <a:rPr lang="en-US" sz="5100" dirty="0" err="1"/>
              <a:t>testarea</a:t>
            </a:r>
            <a:r>
              <a:rPr lang="en-US" sz="5100" dirty="0"/>
              <a:t> </a:t>
            </a:r>
            <a:r>
              <a:rPr lang="en-US" sz="5100" dirty="0" err="1"/>
              <a:t>modulului</a:t>
            </a:r>
            <a:r>
              <a:rPr lang="en-US" sz="5100" dirty="0"/>
              <a:t> Servo Controller in Verilog</a:t>
            </a:r>
          </a:p>
          <a:p>
            <a:r>
              <a:rPr lang="en-US" sz="5100" dirty="0" err="1"/>
              <a:t>Crearea</a:t>
            </a:r>
            <a:r>
              <a:rPr lang="en-US" sz="5100" dirty="0"/>
              <a:t> IP-</a:t>
            </a:r>
            <a:r>
              <a:rPr lang="en-US" sz="5100" dirty="0" err="1"/>
              <a:t>ului</a:t>
            </a:r>
            <a:r>
              <a:rPr lang="en-US" sz="5100" dirty="0"/>
              <a:t> Servo Controller </a:t>
            </a:r>
            <a:r>
              <a:rPr lang="ro-RO" sz="5100" dirty="0"/>
              <a:t>ș</a:t>
            </a:r>
            <a:r>
              <a:rPr lang="en-US" sz="5100" dirty="0" err="1"/>
              <a:t>i</a:t>
            </a:r>
            <a:r>
              <a:rPr lang="en-US" sz="5100" dirty="0"/>
              <a:t> </a:t>
            </a:r>
            <a:r>
              <a:rPr lang="en-US" sz="5100" dirty="0" err="1"/>
              <a:t>integrarea</a:t>
            </a:r>
            <a:r>
              <a:rPr lang="en-US" sz="5100" dirty="0"/>
              <a:t> </a:t>
            </a:r>
            <a:r>
              <a:rPr lang="en-US" sz="5100" dirty="0" err="1"/>
              <a:t>acestuia</a:t>
            </a:r>
            <a:r>
              <a:rPr lang="en-US" sz="5100" dirty="0"/>
              <a:t> </a:t>
            </a:r>
            <a:r>
              <a:rPr lang="ro-RO" sz="5100" dirty="0"/>
              <a:t>în AXI IP</a:t>
            </a:r>
          </a:p>
          <a:p>
            <a:r>
              <a:rPr lang="en-US" sz="5100" dirty="0" err="1"/>
              <a:t>Implementarea</a:t>
            </a:r>
            <a:r>
              <a:rPr lang="en-US" sz="5100" dirty="0"/>
              <a:t> </a:t>
            </a:r>
            <a:r>
              <a:rPr lang="en-US" sz="5100" dirty="0" err="1"/>
              <a:t>modulului</a:t>
            </a:r>
            <a:r>
              <a:rPr lang="en-US" sz="5100" dirty="0"/>
              <a:t> de top </a:t>
            </a: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32986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D5E1-C852-2C3E-33CA-4F7716902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553" y="223736"/>
            <a:ext cx="4315026" cy="642026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3600" b="0" dirty="0" err="1"/>
              <a:t>Configurare</a:t>
            </a:r>
            <a:r>
              <a:rPr lang="en-US" sz="3600" b="0" dirty="0"/>
              <a:t>  XADC</a:t>
            </a:r>
            <a:endParaRPr lang="ro-RO" sz="3600" b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613A7A-70C3-6902-C861-8F158C051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7871A2-B682-14EA-4B36-A96C700D3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21" y="1141008"/>
            <a:ext cx="10914434" cy="549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10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99449-0194-5696-E16A-D1B79DAB3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217" y="282102"/>
            <a:ext cx="2052536" cy="1199886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0" dirty="0" err="1"/>
              <a:t>Testare</a:t>
            </a:r>
            <a:r>
              <a:rPr lang="en-US" sz="3600" b="0" dirty="0"/>
              <a:t> XADC</a:t>
            </a:r>
            <a:endParaRPr lang="ro-RO" sz="3600" b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BF4815-2F1A-2F37-8728-E6AAF9830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3581" y="209145"/>
            <a:ext cx="5500682" cy="65758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63B2D-0554-4318-3906-526CF411F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5375" t="3392" r="45234" b="31557"/>
          <a:stretch/>
        </p:blipFill>
        <p:spPr>
          <a:xfrm>
            <a:off x="-1296573" y="2721475"/>
            <a:ext cx="4672071" cy="3033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BDF4D-13BD-66BD-A3F7-C8FD1807AA43}"/>
              </a:ext>
            </a:extLst>
          </p:cNvPr>
          <p:cNvSpPr txBox="1"/>
          <p:nvPr/>
        </p:nvSpPr>
        <p:spPr>
          <a:xfrm>
            <a:off x="725204" y="1809344"/>
            <a:ext cx="3117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Terminal PuTTY:</a:t>
            </a: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3505209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7F4C-193E-15CA-C64B-9BD5740C7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0" y="391417"/>
            <a:ext cx="6731132" cy="510828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3600" b="0" dirty="0" err="1"/>
              <a:t>Implementare</a:t>
            </a:r>
            <a:r>
              <a:rPr lang="en-US" sz="3600" b="0" dirty="0"/>
              <a:t> Servo Controller</a:t>
            </a:r>
            <a:endParaRPr lang="ro-RO" sz="36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28F25-D7B6-A677-EF52-FCB323F85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85" r="15487" b="51153"/>
          <a:stretch/>
        </p:blipFill>
        <p:spPr>
          <a:xfrm>
            <a:off x="717085" y="1293662"/>
            <a:ext cx="6831579" cy="4951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998756-6E51-B9C2-001D-381745459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" t="55280" r="55616"/>
          <a:stretch/>
        </p:blipFill>
        <p:spPr>
          <a:xfrm>
            <a:off x="7791855" y="1441844"/>
            <a:ext cx="3786897" cy="480331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C57F41-08AA-898E-9B59-AD47E2657FDC}"/>
              </a:ext>
            </a:extLst>
          </p:cNvPr>
          <p:cNvCxnSpPr>
            <a:cxnSpLocks/>
          </p:cNvCxnSpPr>
          <p:nvPr/>
        </p:nvCxnSpPr>
        <p:spPr>
          <a:xfrm flipV="1">
            <a:off x="7441660" y="0"/>
            <a:ext cx="0" cy="6858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921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8AB85-DC2B-928A-C1F5-47A86E20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81" y="203708"/>
            <a:ext cx="5229430" cy="91926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600" b="0" dirty="0" err="1"/>
              <a:t>Testare</a:t>
            </a:r>
            <a:r>
              <a:rPr lang="en-US" sz="3600" b="0" dirty="0"/>
              <a:t> Servo Controller</a:t>
            </a:r>
            <a:endParaRPr lang="ro-RO" sz="3600" b="0" dirty="0"/>
          </a:p>
        </p:txBody>
      </p:sp>
      <p:pic>
        <p:nvPicPr>
          <p:cNvPr id="5" name="Picture 4" descr="A green and black screen&#10;&#10;Description automatically generated">
            <a:extLst>
              <a:ext uri="{FF2B5EF4-FFF2-40B4-BE49-F238E27FC236}">
                <a16:creationId xmlns:a16="http://schemas.microsoft.com/office/drawing/2014/main" id="{2189ECBC-58D2-9D87-0CE2-1322A0569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4637"/>
            <a:ext cx="12192000" cy="369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78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14FE-AE56-02B5-DD14-F5DDC6397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292" y="379376"/>
            <a:ext cx="4457701" cy="83171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600" b="0" dirty="0"/>
              <a:t>IP Servo Controller</a:t>
            </a:r>
            <a:endParaRPr lang="ro-RO" sz="36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FDBB4-55F3-AA8C-7AF8-EAB929189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46" y="389105"/>
            <a:ext cx="3501962" cy="2276273"/>
          </a:xfrm>
          <a:prstGeom prst="rect">
            <a:avLst/>
          </a:prstGeom>
        </p:spPr>
      </p:pic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58217244-77BC-8319-3C1A-BF468D29A2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5" t="17972" r="775" b="16613"/>
          <a:stretch/>
        </p:blipFill>
        <p:spPr>
          <a:xfrm>
            <a:off x="107004" y="2782111"/>
            <a:ext cx="11955294" cy="3959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1975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67076E-8BA6-8968-993E-03A90B5D0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78"/>
          <a:stretch/>
        </p:blipFill>
        <p:spPr>
          <a:xfrm>
            <a:off x="4892917" y="320039"/>
            <a:ext cx="7146684" cy="359522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7118F-88FC-07CA-3863-0375099F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17" y="4395328"/>
            <a:ext cx="5821680" cy="2462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37B1ED-3B38-02BF-6A7C-5EB86CDC8150}"/>
              </a:ext>
            </a:extLst>
          </p:cNvPr>
          <p:cNvSpPr txBox="1"/>
          <p:nvPr/>
        </p:nvSpPr>
        <p:spPr>
          <a:xfrm>
            <a:off x="396239" y="2462672"/>
            <a:ext cx="371856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 err="1"/>
              <a:t>Modific</a:t>
            </a:r>
            <a:r>
              <a:rPr lang="ro-RO" sz="3600" dirty="0"/>
              <a:t>ă</a:t>
            </a:r>
            <a:r>
              <a:rPr lang="en-US" sz="3600" dirty="0" err="1"/>
              <a:t>ri</a:t>
            </a:r>
            <a:r>
              <a:rPr lang="en-US" sz="3600" dirty="0"/>
              <a:t> </a:t>
            </a:r>
            <a:r>
              <a:rPr lang="en-US" sz="3600" dirty="0" err="1"/>
              <a:t>aduse</a:t>
            </a:r>
            <a:r>
              <a:rPr lang="en-US" sz="3600" dirty="0"/>
              <a:t> la </a:t>
            </a:r>
            <a:r>
              <a:rPr lang="en-US" sz="3600" dirty="0" err="1"/>
              <a:t>nivel</a:t>
            </a:r>
            <a:r>
              <a:rPr lang="en-US" sz="3600" dirty="0"/>
              <a:t> de cod </a:t>
            </a:r>
            <a:r>
              <a:rPr lang="ro-RO" sz="3600" dirty="0"/>
              <a:t>î</a:t>
            </a:r>
            <a:r>
              <a:rPr lang="en-US" sz="3600" dirty="0"/>
              <a:t>n AXI IP:</a:t>
            </a:r>
            <a:endParaRPr lang="ro-RO" sz="3600" dirty="0"/>
          </a:p>
        </p:txBody>
      </p:sp>
    </p:spTree>
    <p:extLst>
      <p:ext uri="{BB962C8B-B14F-4D97-AF65-F5344CB8AC3E}">
        <p14:creationId xmlns:p14="http://schemas.microsoft.com/office/powerpoint/2010/main" val="1899931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F0833-1C38-9F45-0856-741884DD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 err="1"/>
              <a:t>Cuprins</a:t>
            </a:r>
            <a:endParaRPr lang="ro-RO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3A427-571B-053F-BAC5-9505780E2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 </a:t>
            </a:r>
            <a:r>
              <a:rPr lang="en-US" sz="4000" dirty="0" err="1"/>
              <a:t>Introducere</a:t>
            </a:r>
            <a:endParaRPr lang="en-US" sz="40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 </a:t>
            </a:r>
            <a:r>
              <a:rPr lang="en-US" sz="4000" dirty="0" err="1"/>
              <a:t>Etapele</a:t>
            </a:r>
            <a:r>
              <a:rPr lang="en-US" sz="4000" dirty="0"/>
              <a:t> </a:t>
            </a:r>
            <a:r>
              <a:rPr lang="en-US" sz="4000" dirty="0" err="1"/>
              <a:t>proiectului</a:t>
            </a:r>
            <a:endParaRPr lang="en-US" sz="4000" dirty="0"/>
          </a:p>
          <a:p>
            <a:pPr>
              <a:buFont typeface="Wingdings" panose="05000000000000000000" pitchFamily="2" charset="2"/>
              <a:buChar char="v"/>
            </a:pPr>
            <a:r>
              <a:rPr lang="ro-RO" sz="4000" dirty="0"/>
              <a:t> </a:t>
            </a:r>
            <a:r>
              <a:rPr lang="en-US" sz="4000" dirty="0" err="1"/>
              <a:t>Concluzii</a:t>
            </a:r>
            <a:endParaRPr lang="en-US" sz="4000" dirty="0"/>
          </a:p>
          <a:p>
            <a:pPr>
              <a:buFont typeface="Wingdings" panose="05000000000000000000" pitchFamily="2" charset="2"/>
              <a:buChar char="v"/>
            </a:pPr>
            <a:r>
              <a:rPr lang="ro-RO" sz="4000" dirty="0"/>
              <a:t> </a:t>
            </a:r>
            <a:r>
              <a:rPr lang="en-US" sz="4000" dirty="0"/>
              <a:t>Q&amp;A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3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BFEA9847-3E0A-78B5-B820-0AD1F622D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727846-92E7-CB3F-E6DB-BB0C00B18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50" y="461176"/>
            <a:ext cx="3400629" cy="82287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600" b="0" dirty="0"/>
              <a:t>Modul de top</a:t>
            </a:r>
            <a:endParaRPr lang="ro-RO" sz="3600" b="0" dirty="0"/>
          </a:p>
        </p:txBody>
      </p:sp>
    </p:spTree>
    <p:extLst>
      <p:ext uri="{BB962C8B-B14F-4D97-AF65-F5344CB8AC3E}">
        <p14:creationId xmlns:p14="http://schemas.microsoft.com/office/powerpoint/2010/main" val="2973839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2432-DE34-AD99-121F-C61F2EE6B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85" y="131323"/>
            <a:ext cx="5239156" cy="977630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0" dirty="0" err="1"/>
              <a:t>Asamblare</a:t>
            </a:r>
            <a:r>
              <a:rPr lang="en-US" sz="3600" b="0" dirty="0"/>
              <a:t> hardware</a:t>
            </a:r>
            <a:endParaRPr lang="ro-RO" sz="3600" b="0" dirty="0"/>
          </a:p>
        </p:txBody>
      </p:sp>
      <p:pic>
        <p:nvPicPr>
          <p:cNvPr id="5" name="Content Placeholder 4" descr="A small device with wires&#10;&#10;Description automatically generated">
            <a:extLst>
              <a:ext uri="{FF2B5EF4-FFF2-40B4-BE49-F238E27FC236}">
                <a16:creationId xmlns:a16="http://schemas.microsoft.com/office/drawing/2014/main" id="{39C59144-CD9F-1B63-C5CF-5912D952F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312" y="1264920"/>
            <a:ext cx="6350327" cy="4846320"/>
          </a:xfrm>
        </p:spPr>
      </p:pic>
    </p:spTree>
    <p:extLst>
      <p:ext uri="{BB962C8B-B14F-4D97-AF65-F5344CB8AC3E}">
        <p14:creationId xmlns:p14="http://schemas.microsoft.com/office/powerpoint/2010/main" val="3409203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362E7247-4E3B-7344-65B1-1A3CFB09B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" y="187449"/>
            <a:ext cx="8336280" cy="6483102"/>
          </a:xfrm>
        </p:spPr>
      </p:pic>
    </p:spTree>
    <p:extLst>
      <p:ext uri="{BB962C8B-B14F-4D97-AF65-F5344CB8AC3E}">
        <p14:creationId xmlns:p14="http://schemas.microsoft.com/office/powerpoint/2010/main" val="790614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B5E7EE42-2BA8-F492-CE87-BF7662900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t="7235" r="3715" b="13316"/>
          <a:stretch/>
        </p:blipFill>
        <p:spPr>
          <a:xfrm>
            <a:off x="2072640" y="488224"/>
            <a:ext cx="8046720" cy="5881552"/>
          </a:xfrm>
        </p:spPr>
      </p:pic>
    </p:spTree>
    <p:extLst>
      <p:ext uri="{BB962C8B-B14F-4D97-AF65-F5344CB8AC3E}">
        <p14:creationId xmlns:p14="http://schemas.microsoft.com/office/powerpoint/2010/main" val="1642489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chine with wires connected to it&#10;&#10;Description automatically generated">
            <a:extLst>
              <a:ext uri="{FF2B5EF4-FFF2-40B4-BE49-F238E27FC236}">
                <a16:creationId xmlns:a16="http://schemas.microsoft.com/office/drawing/2014/main" id="{2CB1776A-6A76-36DB-3F49-476E8F78F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1" y="0"/>
            <a:ext cx="897635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8715C2-71CD-8ED9-8FC5-1699C3FCC1F2}"/>
              </a:ext>
            </a:extLst>
          </p:cNvPr>
          <p:cNvSpPr txBox="1"/>
          <p:nvPr/>
        </p:nvSpPr>
        <p:spPr>
          <a:xfrm>
            <a:off x="106681" y="2636520"/>
            <a:ext cx="294131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 err="1"/>
              <a:t>Montaj</a:t>
            </a:r>
            <a:endParaRPr lang="en-US" sz="3600" dirty="0"/>
          </a:p>
          <a:p>
            <a:r>
              <a:rPr lang="en-US" sz="3600" dirty="0" err="1"/>
              <a:t>reprezentativ</a:t>
            </a:r>
            <a:endParaRPr lang="ro-RO" sz="3600" dirty="0"/>
          </a:p>
        </p:txBody>
      </p:sp>
    </p:spTree>
    <p:extLst>
      <p:ext uri="{BB962C8B-B14F-4D97-AF65-F5344CB8AC3E}">
        <p14:creationId xmlns:p14="http://schemas.microsoft.com/office/powerpoint/2010/main" val="1397311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A48EB-1F28-98CA-1987-16E1C8290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0" y="2743200"/>
            <a:ext cx="5059680" cy="1371600"/>
          </a:xfrm>
        </p:spPr>
        <p:txBody>
          <a:bodyPr>
            <a:noAutofit/>
          </a:bodyPr>
          <a:lstStyle/>
          <a:p>
            <a:pPr algn="ctr"/>
            <a:r>
              <a:rPr lang="en-US" sz="6000" dirty="0" err="1"/>
              <a:t>Concluzii</a:t>
            </a:r>
            <a:endParaRPr lang="ro-RO" sz="6000" dirty="0"/>
          </a:p>
        </p:txBody>
      </p:sp>
    </p:spTree>
    <p:extLst>
      <p:ext uri="{BB962C8B-B14F-4D97-AF65-F5344CB8AC3E}">
        <p14:creationId xmlns:p14="http://schemas.microsoft.com/office/powerpoint/2010/main" val="3734575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4F89-D11B-A094-CB99-59E945EBA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20" y="685800"/>
            <a:ext cx="10362876" cy="5486400"/>
          </a:xfrm>
        </p:spPr>
        <p:txBody>
          <a:bodyPr>
            <a:noAutofit/>
          </a:bodyPr>
          <a:lstStyle/>
          <a:p>
            <a:r>
              <a:rPr lang="ro-RO" sz="3600" b="1" dirty="0"/>
              <a:t>  </a:t>
            </a:r>
            <a:r>
              <a:rPr lang="en-US" sz="3600" b="1" dirty="0" err="1"/>
              <a:t>Contribu</a:t>
            </a:r>
            <a:r>
              <a:rPr lang="ro-RO" sz="3600" b="1" dirty="0"/>
              <a:t>ț</a:t>
            </a:r>
            <a:r>
              <a:rPr lang="en-US" sz="3600" b="1" dirty="0"/>
              <a:t>ii </a:t>
            </a:r>
            <a:r>
              <a:rPr lang="en-US" sz="3600" b="1" dirty="0" err="1"/>
              <a:t>personale</a:t>
            </a:r>
            <a:endParaRPr lang="ro-RO" sz="3600" b="1" dirty="0"/>
          </a:p>
          <a:p>
            <a:endParaRPr lang="en-US" sz="3600" b="1" dirty="0"/>
          </a:p>
          <a:p>
            <a:pPr>
              <a:buFontTx/>
              <a:buChar char="-"/>
            </a:pPr>
            <a:r>
              <a:rPr lang="en-US" sz="3600" dirty="0" err="1"/>
              <a:t>Realizarea</a:t>
            </a:r>
            <a:r>
              <a:rPr lang="en-US" sz="3600" dirty="0"/>
              <a:t> </a:t>
            </a:r>
            <a:r>
              <a:rPr lang="en-US" sz="3600" dirty="0" err="1"/>
              <a:t>modulul</a:t>
            </a:r>
            <a:r>
              <a:rPr lang="en-US" sz="3600" dirty="0"/>
              <a:t> de top </a:t>
            </a:r>
            <a:r>
              <a:rPr lang="en-US" sz="3600" dirty="0" err="1"/>
              <a:t>unic</a:t>
            </a:r>
            <a:r>
              <a:rPr lang="en-US" sz="3600" dirty="0"/>
              <a:t> format din IP-</a:t>
            </a:r>
            <a:r>
              <a:rPr lang="en-US" sz="3600" dirty="0" err="1"/>
              <a:t>uri</a:t>
            </a:r>
            <a:endParaRPr lang="ro-RO" sz="3600" dirty="0"/>
          </a:p>
          <a:p>
            <a:pPr>
              <a:buFontTx/>
              <a:buChar char="-"/>
            </a:pP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Realizarea</a:t>
            </a:r>
            <a:r>
              <a:rPr lang="en-US" sz="3600" dirty="0"/>
              <a:t> </a:t>
            </a:r>
            <a:r>
              <a:rPr lang="en-US" sz="3600" dirty="0" err="1"/>
              <a:t>montajului</a:t>
            </a:r>
            <a:r>
              <a:rPr lang="en-US" sz="3600" dirty="0"/>
              <a:t> </a:t>
            </a:r>
            <a:r>
              <a:rPr lang="en-US" sz="3600" dirty="0" err="1"/>
              <a:t>fizic</a:t>
            </a:r>
            <a:endParaRPr lang="en-US" sz="3600" dirty="0"/>
          </a:p>
          <a:p>
            <a:pPr>
              <a:buFontTx/>
              <a:buChar char="-"/>
            </a:pPr>
            <a:endParaRPr lang="en-US" sz="3600" dirty="0"/>
          </a:p>
          <a:p>
            <a:pPr>
              <a:buFontTx/>
              <a:buChar char="-"/>
            </a:pPr>
            <a:endParaRPr lang="en-US" sz="3600" dirty="0"/>
          </a:p>
          <a:p>
            <a:endParaRPr lang="ro-RO" sz="3600" dirty="0"/>
          </a:p>
        </p:txBody>
      </p:sp>
    </p:spTree>
    <p:extLst>
      <p:ext uri="{BB962C8B-B14F-4D97-AF65-F5344CB8AC3E}">
        <p14:creationId xmlns:p14="http://schemas.microsoft.com/office/powerpoint/2010/main" val="809066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BECCEF-6454-458A-A782-A6D80CD29290}"/>
              </a:ext>
            </a:extLst>
          </p:cNvPr>
          <p:cNvSpPr txBox="1"/>
          <p:nvPr/>
        </p:nvSpPr>
        <p:spPr>
          <a:xfrm>
            <a:off x="1402080" y="754856"/>
            <a:ext cx="990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err="1"/>
              <a:t>Probleme</a:t>
            </a:r>
            <a:r>
              <a:rPr lang="en-US" sz="3600" b="1" dirty="0"/>
              <a:t> </a:t>
            </a:r>
            <a:r>
              <a:rPr lang="ro-RO" sz="3600" b="1" dirty="0"/>
              <a:t>î</a:t>
            </a:r>
            <a:r>
              <a:rPr lang="en-US" sz="3600" b="1" dirty="0" err="1"/>
              <a:t>nt</a:t>
            </a:r>
            <a:r>
              <a:rPr lang="ro-RO" sz="3600" b="1" dirty="0"/>
              <a:t>â</a:t>
            </a:r>
            <a:r>
              <a:rPr lang="en-US" sz="3600" b="1" dirty="0" err="1"/>
              <a:t>mpin</a:t>
            </a:r>
            <a:r>
              <a:rPr lang="ro-RO" sz="3600" b="1" dirty="0"/>
              <a:t>a</a:t>
            </a:r>
            <a:r>
              <a:rPr lang="en-US" sz="3600" b="1" dirty="0" err="1"/>
              <a:t>te</a:t>
            </a:r>
            <a:r>
              <a:rPr lang="en-US" sz="3600" b="1" dirty="0"/>
              <a:t>:</a:t>
            </a:r>
            <a:endParaRPr lang="ro-RO" sz="3600" b="1" dirty="0"/>
          </a:p>
          <a:p>
            <a:endParaRPr lang="en-US" sz="3600" b="1" dirty="0"/>
          </a:p>
          <a:p>
            <a:pPr>
              <a:buFontTx/>
              <a:buChar char="-"/>
            </a:pPr>
            <a:r>
              <a:rPr lang="en-US" sz="3600" dirty="0" err="1"/>
              <a:t>Realizarea</a:t>
            </a:r>
            <a:r>
              <a:rPr lang="en-US" sz="3600" dirty="0"/>
              <a:t> IP-</a:t>
            </a:r>
            <a:r>
              <a:rPr lang="en-US" sz="3600" dirty="0" err="1"/>
              <a:t>ului</a:t>
            </a:r>
            <a:r>
              <a:rPr lang="en-US" sz="3600" dirty="0"/>
              <a:t> </a:t>
            </a:r>
            <a:r>
              <a:rPr lang="en-US" sz="3600" dirty="0" err="1"/>
              <a:t>Servo_Controller</a:t>
            </a:r>
            <a:endParaRPr lang="ro-RO" sz="3600" dirty="0"/>
          </a:p>
          <a:p>
            <a:pPr>
              <a:buFontTx/>
              <a:buChar char="-"/>
            </a:pPr>
            <a:endParaRPr lang="en-US" sz="3600" dirty="0"/>
          </a:p>
          <a:p>
            <a:pPr>
              <a:buFontTx/>
              <a:buChar char="-"/>
            </a:pPr>
            <a:r>
              <a:rPr lang="en-US" sz="3600" dirty="0"/>
              <a:t>Afi</a:t>
            </a:r>
            <a:r>
              <a:rPr lang="ro-RO" sz="3600" dirty="0"/>
              <a:t>ș</a:t>
            </a:r>
            <a:r>
              <a:rPr lang="en-US" sz="3600" dirty="0"/>
              <a:t>area </a:t>
            </a:r>
            <a:r>
              <a:rPr lang="en-US" sz="3600" dirty="0" err="1"/>
              <a:t>eronat</a:t>
            </a:r>
            <a:r>
              <a:rPr lang="ro-RO" sz="3600" dirty="0"/>
              <a:t>ă</a:t>
            </a:r>
            <a:r>
              <a:rPr lang="en-US" sz="3600" dirty="0"/>
              <a:t> a </a:t>
            </a:r>
            <a:r>
              <a:rPr lang="en-US" sz="3600" dirty="0" err="1"/>
              <a:t>datelor</a:t>
            </a:r>
            <a:r>
              <a:rPr lang="en-US" sz="3600" dirty="0"/>
              <a:t> </a:t>
            </a:r>
            <a:r>
              <a:rPr lang="en-US" sz="3600" dirty="0" err="1"/>
              <a:t>citite</a:t>
            </a:r>
            <a:r>
              <a:rPr lang="en-US" sz="3600" dirty="0"/>
              <a:t> de XADC</a:t>
            </a:r>
            <a:endParaRPr lang="ro-RO" sz="3600" dirty="0"/>
          </a:p>
          <a:p>
            <a:pPr>
              <a:buFontTx/>
              <a:buChar char="-"/>
            </a:pP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Pinul</a:t>
            </a:r>
            <a:r>
              <a:rPr lang="en-US" sz="3600" dirty="0"/>
              <a:t> S_00_AXI_RDATA_0 </a:t>
            </a:r>
            <a:r>
              <a:rPr lang="en-US" sz="3600" b="1" dirty="0"/>
              <a:t>nu</a:t>
            </a:r>
            <a:r>
              <a:rPr lang="en-US" sz="3600" dirty="0"/>
              <a:t> </a:t>
            </a:r>
            <a:r>
              <a:rPr lang="en-US" sz="3600" dirty="0" err="1"/>
              <a:t>corespunde</a:t>
            </a:r>
            <a:r>
              <a:rPr lang="en-US" sz="3600" dirty="0"/>
              <a:t> </a:t>
            </a:r>
            <a:r>
              <a:rPr lang="en-US" sz="3600" dirty="0" err="1"/>
              <a:t>unui</a:t>
            </a:r>
            <a:r>
              <a:rPr lang="en-US" sz="3600" dirty="0"/>
              <a:t> pin </a:t>
            </a:r>
            <a:r>
              <a:rPr lang="en-US" sz="3600" dirty="0" err="1"/>
              <a:t>fizic</a:t>
            </a:r>
            <a:r>
              <a:rPr lang="en-US" sz="3600" dirty="0"/>
              <a:t> de pe </a:t>
            </a:r>
            <a:r>
              <a:rPr lang="en-US" sz="3600" dirty="0" err="1"/>
              <a:t>placa</a:t>
            </a:r>
            <a:r>
              <a:rPr lang="en-US" sz="3600" dirty="0"/>
              <a:t> FPGA</a:t>
            </a:r>
          </a:p>
        </p:txBody>
      </p:sp>
    </p:spTree>
    <p:extLst>
      <p:ext uri="{BB962C8B-B14F-4D97-AF65-F5344CB8AC3E}">
        <p14:creationId xmlns:p14="http://schemas.microsoft.com/office/powerpoint/2010/main" val="1877417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CA93-E7EB-28E1-35A8-614E38065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774" y="2743200"/>
            <a:ext cx="4362451" cy="1371600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Q&amp;A</a:t>
            </a:r>
            <a:endParaRPr lang="ro-RO" sz="9600" dirty="0"/>
          </a:p>
        </p:txBody>
      </p:sp>
    </p:spTree>
    <p:extLst>
      <p:ext uri="{BB962C8B-B14F-4D97-AF65-F5344CB8AC3E}">
        <p14:creationId xmlns:p14="http://schemas.microsoft.com/office/powerpoint/2010/main" val="453686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89D44B-BD5D-8350-97E7-BC31A1FE2A38}"/>
              </a:ext>
            </a:extLst>
          </p:cNvPr>
          <p:cNvSpPr txBox="1">
            <a:spLocks/>
          </p:cNvSpPr>
          <p:nvPr/>
        </p:nvSpPr>
        <p:spPr>
          <a:xfrm>
            <a:off x="1638299" y="27432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Mul</a:t>
            </a:r>
            <a:r>
              <a:rPr lang="ro-RO" sz="6000" dirty="0"/>
              <a:t>ț</a:t>
            </a:r>
            <a:r>
              <a:rPr lang="en-US" sz="6000" dirty="0" err="1"/>
              <a:t>umesc</a:t>
            </a:r>
            <a:r>
              <a:rPr lang="en-US" sz="6000" dirty="0"/>
              <a:t>!</a:t>
            </a:r>
            <a:endParaRPr lang="ro-RO" sz="6000" dirty="0"/>
          </a:p>
        </p:txBody>
      </p:sp>
    </p:spTree>
    <p:extLst>
      <p:ext uri="{BB962C8B-B14F-4D97-AF65-F5344CB8AC3E}">
        <p14:creationId xmlns:p14="http://schemas.microsoft.com/office/powerpoint/2010/main" val="183138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7F37-3396-F395-4189-2116F0A1E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099" y="2578769"/>
            <a:ext cx="8915402" cy="1371600"/>
          </a:xfrm>
        </p:spPr>
        <p:txBody>
          <a:bodyPr>
            <a:normAutofit/>
          </a:bodyPr>
          <a:lstStyle/>
          <a:p>
            <a:pPr algn="ctr"/>
            <a:r>
              <a:rPr lang="en-US" sz="6000" dirty="0" err="1"/>
              <a:t>Introducere</a:t>
            </a:r>
            <a:endParaRPr lang="ro-RO" sz="6000" dirty="0"/>
          </a:p>
        </p:txBody>
      </p:sp>
    </p:spTree>
    <p:extLst>
      <p:ext uri="{BB962C8B-B14F-4D97-AF65-F5344CB8AC3E}">
        <p14:creationId xmlns:p14="http://schemas.microsoft.com/office/powerpoint/2010/main" val="240859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C04E8-392E-002A-7787-92756DED4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6359" y="437756"/>
            <a:ext cx="7955281" cy="8707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800" b="1" dirty="0" err="1"/>
              <a:t>Efectul</a:t>
            </a:r>
            <a:r>
              <a:rPr lang="en-US" sz="4800" b="1" dirty="0"/>
              <a:t> </a:t>
            </a:r>
            <a:r>
              <a:rPr lang="en-US" sz="4800" b="1" dirty="0" err="1"/>
              <a:t>fotovoltaic</a:t>
            </a:r>
            <a:endParaRPr lang="en-US" sz="4800" b="1" dirty="0"/>
          </a:p>
          <a:p>
            <a:endParaRPr lang="ro-RO" dirty="0"/>
          </a:p>
        </p:txBody>
      </p:sp>
      <p:pic>
        <p:nvPicPr>
          <p:cNvPr id="5" name="Picture 4" descr="Diagram of a photovoltaic effect&#10;&#10;Description automatically generated">
            <a:extLst>
              <a:ext uri="{FF2B5EF4-FFF2-40B4-BE49-F238E27FC236}">
                <a16:creationId xmlns:a16="http://schemas.microsoft.com/office/drawing/2014/main" id="{02BCD2AC-59E3-DFEB-6A31-0B653DCCC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90" y="1661206"/>
            <a:ext cx="6621974" cy="48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53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545A1-CC18-3CB6-D926-C8D9F8E91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260" y="1710037"/>
            <a:ext cx="8915402" cy="4827923"/>
          </a:xfrm>
        </p:spPr>
        <p:txBody>
          <a:bodyPr/>
          <a:lstStyle/>
          <a:p>
            <a:r>
              <a:rPr lang="en-US" sz="3600" dirty="0"/>
              <a:t>P</a:t>
            </a:r>
            <a:r>
              <a:rPr lang="ro-RO" sz="3600" dirty="0"/>
              <a:t>anou solar</a:t>
            </a:r>
          </a:p>
          <a:p>
            <a:r>
              <a:rPr lang="en-US" sz="3600" dirty="0"/>
              <a:t>S</a:t>
            </a:r>
            <a:r>
              <a:rPr lang="ro-RO" sz="3600" dirty="0"/>
              <a:t>ervomotor</a:t>
            </a:r>
            <a:endParaRPr lang="en-US" sz="3600" dirty="0"/>
          </a:p>
          <a:p>
            <a:r>
              <a:rPr lang="en-US" sz="3600" dirty="0"/>
              <a:t>FPGA PYNQ Z2</a:t>
            </a:r>
          </a:p>
          <a:p>
            <a:r>
              <a:rPr lang="en-US" sz="3600" dirty="0" err="1"/>
              <a:t>Vivado</a:t>
            </a:r>
            <a:r>
              <a:rPr lang="en-US" sz="3600" dirty="0"/>
              <a:t> &amp; Vitis HLS 2021.2</a:t>
            </a:r>
          </a:p>
          <a:p>
            <a:r>
              <a:rPr lang="en-US" sz="3600" dirty="0"/>
              <a:t>Dual – Axis</a:t>
            </a:r>
          </a:p>
          <a:p>
            <a:r>
              <a:rPr lang="en-US" sz="3600" dirty="0" err="1"/>
              <a:t>LaT</a:t>
            </a:r>
            <a:r>
              <a:rPr lang="ro-RO" sz="3600" dirty="0"/>
              <a:t>e</a:t>
            </a:r>
            <a:r>
              <a:rPr lang="en-US" sz="3600" dirty="0"/>
              <a:t>X</a:t>
            </a:r>
          </a:p>
          <a:p>
            <a:endParaRPr 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CADE6-3224-F70B-7880-51A75129B2C3}"/>
              </a:ext>
            </a:extLst>
          </p:cNvPr>
          <p:cNvSpPr txBox="1"/>
          <p:nvPr/>
        </p:nvSpPr>
        <p:spPr>
          <a:xfrm>
            <a:off x="1318260" y="574836"/>
            <a:ext cx="5509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400" b="1" dirty="0"/>
              <a:t>Cuvinte cheie</a:t>
            </a:r>
          </a:p>
        </p:txBody>
      </p:sp>
    </p:spTree>
    <p:extLst>
      <p:ext uri="{BB962C8B-B14F-4D97-AF65-F5344CB8AC3E}">
        <p14:creationId xmlns:p14="http://schemas.microsoft.com/office/powerpoint/2010/main" val="3668887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4D84-C663-6AD6-8BFE-B4E78F5C3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2743200"/>
            <a:ext cx="8915402" cy="1371600"/>
          </a:xfrm>
        </p:spPr>
        <p:txBody>
          <a:bodyPr>
            <a:normAutofit/>
          </a:bodyPr>
          <a:lstStyle/>
          <a:p>
            <a:pPr algn="ctr"/>
            <a:r>
              <a:rPr lang="en-US" sz="6000" dirty="0" err="1"/>
              <a:t>Etapele</a:t>
            </a:r>
            <a:r>
              <a:rPr lang="en-US" sz="6000" dirty="0"/>
              <a:t> </a:t>
            </a:r>
            <a:r>
              <a:rPr lang="en-US" sz="6000" dirty="0" err="1"/>
              <a:t>proiectului</a:t>
            </a:r>
            <a:endParaRPr lang="ro-RO" sz="6000" dirty="0"/>
          </a:p>
        </p:txBody>
      </p:sp>
    </p:spTree>
    <p:extLst>
      <p:ext uri="{BB962C8B-B14F-4D97-AF65-F5344CB8AC3E}">
        <p14:creationId xmlns:p14="http://schemas.microsoft.com/office/powerpoint/2010/main" val="221911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FA0675-1C95-05CA-43A3-3268AF53C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79CD99-46E4-13BC-9D52-C4F2BFF61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38" y="1168368"/>
            <a:ext cx="10516124" cy="6131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501A92-1BA2-876F-8447-B9668533CD05}"/>
              </a:ext>
            </a:extLst>
          </p:cNvPr>
          <p:cNvSpPr txBox="1"/>
          <p:nvPr/>
        </p:nvSpPr>
        <p:spPr>
          <a:xfrm>
            <a:off x="837938" y="155509"/>
            <a:ext cx="631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6000" dirty="0"/>
              <a:t>Diagrama Gantt</a:t>
            </a:r>
          </a:p>
        </p:txBody>
      </p:sp>
    </p:spTree>
    <p:extLst>
      <p:ext uri="{BB962C8B-B14F-4D97-AF65-F5344CB8AC3E}">
        <p14:creationId xmlns:p14="http://schemas.microsoft.com/office/powerpoint/2010/main" val="70351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8EE01-1208-6C01-FC52-892539EDB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649" y="118592"/>
            <a:ext cx="8915402" cy="1371600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ro-RO" sz="5400" b="0" dirty="0"/>
              <a:t>CERCETARE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3B3C3-5774-C591-6ED8-4AF338A1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649" y="1230549"/>
            <a:ext cx="8915402" cy="41372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o-RO" sz="3600" dirty="0"/>
              <a:t>Optimizarea sistemelor solare se poate realiza prin diferite instrumente software ș</a:t>
            </a:r>
            <a:r>
              <a:rPr lang="en-US" sz="3600" dirty="0" err="1"/>
              <a:t>i</a:t>
            </a:r>
            <a:r>
              <a:rPr lang="en-US" sz="3600" dirty="0"/>
              <a:t>/</a:t>
            </a:r>
            <a:r>
              <a:rPr lang="en-US" sz="3600" dirty="0" err="1"/>
              <a:t>sau</a:t>
            </a:r>
            <a:r>
              <a:rPr lang="ro-RO" sz="3600" dirty="0"/>
              <a:t> hardware</a:t>
            </a:r>
            <a:r>
              <a:rPr lang="en-US" sz="3600" dirty="0"/>
              <a:t>:</a:t>
            </a:r>
          </a:p>
          <a:p>
            <a:r>
              <a:rPr lang="en-US" sz="3600" dirty="0"/>
              <a:t>FPGA</a:t>
            </a:r>
          </a:p>
          <a:p>
            <a:r>
              <a:rPr lang="en-US" sz="3600" dirty="0" err="1"/>
              <a:t>Microcontrolere</a:t>
            </a:r>
            <a:r>
              <a:rPr lang="en-US" sz="3600" dirty="0"/>
              <a:t> (Arduino, Raspberry Pi)</a:t>
            </a:r>
          </a:p>
          <a:p>
            <a:r>
              <a:rPr lang="en-US" sz="3600" dirty="0" err="1"/>
              <a:t>Sisteme</a:t>
            </a:r>
            <a:r>
              <a:rPr lang="en-US" sz="3600" dirty="0"/>
              <a:t> Fuzzy</a:t>
            </a:r>
          </a:p>
          <a:p>
            <a:r>
              <a:rPr lang="en-US" sz="3600" dirty="0" err="1"/>
              <a:t>Circuite</a:t>
            </a:r>
            <a:r>
              <a:rPr lang="en-US" sz="3600" dirty="0"/>
              <a:t> integrate </a:t>
            </a:r>
            <a:r>
              <a:rPr lang="en-US" sz="3600" dirty="0" err="1"/>
              <a:t>analogice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4914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0BE5-2846-2C47-0A35-81E1FCBCF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845" y="256213"/>
            <a:ext cx="11595371" cy="1371600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5400" b="0" dirty="0"/>
              <a:t>PLANIFICARE</a:t>
            </a:r>
            <a:endParaRPr lang="ro-RO" sz="4400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618B8-3946-4960-7EA9-062C58C67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965" y="1505893"/>
            <a:ext cx="8915402" cy="41372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68679F-E574-5E7B-058C-1055ABD6481C}"/>
              </a:ext>
            </a:extLst>
          </p:cNvPr>
          <p:cNvSpPr txBox="1"/>
          <p:nvPr/>
        </p:nvSpPr>
        <p:spPr>
          <a:xfrm>
            <a:off x="1429965" y="1949833"/>
            <a:ext cx="984114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Obiective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Colectarea</a:t>
            </a:r>
            <a:r>
              <a:rPr lang="en-US" sz="3600" dirty="0"/>
              <a:t> </a:t>
            </a:r>
            <a:r>
              <a:rPr lang="en-US" sz="3600" dirty="0" err="1"/>
              <a:t>resurselor</a:t>
            </a:r>
            <a:r>
              <a:rPr lang="en-US" sz="3600" dirty="0"/>
              <a:t> </a:t>
            </a:r>
            <a:r>
              <a:rPr lang="en-US" sz="3600" dirty="0" err="1"/>
              <a:t>teoretice</a:t>
            </a:r>
            <a:r>
              <a:rPr lang="en-US" sz="3600" dirty="0"/>
              <a:t> 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Descrierea</a:t>
            </a:r>
            <a:r>
              <a:rPr lang="en-US" sz="3600" dirty="0"/>
              <a:t> </a:t>
            </a:r>
            <a:r>
              <a:rPr lang="en-US" sz="3600" dirty="0" err="1"/>
              <a:t>temei</a:t>
            </a:r>
            <a:r>
              <a:rPr lang="en-US" sz="3600" dirty="0"/>
              <a:t> </a:t>
            </a:r>
            <a:r>
              <a:rPr lang="en-US" sz="3600" dirty="0" err="1"/>
              <a:t>proiectului</a:t>
            </a:r>
            <a:endParaRPr lang="en-US" sz="3600" dirty="0"/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Schema principal</a:t>
            </a:r>
            <a:r>
              <a:rPr lang="ro-RO" sz="3600" dirty="0"/>
              <a:t>ă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30022131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AnalogousFromLightSeedLeftStep">
      <a:dk1>
        <a:srgbClr val="000000"/>
      </a:dk1>
      <a:lt1>
        <a:srgbClr val="FFFFFF"/>
      </a:lt1>
      <a:dk2>
        <a:srgbClr val="233A3E"/>
      </a:dk2>
      <a:lt2>
        <a:srgbClr val="E8E8E2"/>
      </a:lt2>
      <a:accent1>
        <a:srgbClr val="9697C6"/>
      </a:accent1>
      <a:accent2>
        <a:srgbClr val="7F99BA"/>
      </a:accent2>
      <a:accent3>
        <a:srgbClr val="80ABB3"/>
      </a:accent3>
      <a:accent4>
        <a:srgbClr val="78B0A1"/>
      </a:accent4>
      <a:accent5>
        <a:srgbClr val="84AE91"/>
      </a:accent5>
      <a:accent6>
        <a:srgbClr val="7FB179"/>
      </a:accent6>
      <a:hlink>
        <a:srgbClr val="868551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3774</TotalTime>
  <Words>319</Words>
  <Application>Microsoft Office PowerPoint</Application>
  <PresentationFormat>Widescreen</PresentationFormat>
  <Paragraphs>80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Arial</vt:lpstr>
      <vt:lpstr>Avenir Next LT Pro</vt:lpstr>
      <vt:lpstr>Avenir Next LT Pro Light</vt:lpstr>
      <vt:lpstr>Wingdings</vt:lpstr>
      <vt:lpstr>EncaseVTI</vt:lpstr>
      <vt:lpstr>SISTEM AUTOMAT DE CONTROL  A ENERGIEI ELECTRICE</vt:lpstr>
      <vt:lpstr>Cuprins</vt:lpstr>
      <vt:lpstr>Introducere</vt:lpstr>
      <vt:lpstr>PowerPoint Presentation</vt:lpstr>
      <vt:lpstr>PowerPoint Presentation</vt:lpstr>
      <vt:lpstr>Etapele proiectului</vt:lpstr>
      <vt:lpstr>PowerPoint Presentation</vt:lpstr>
      <vt:lpstr>CERCETARE</vt:lpstr>
      <vt:lpstr>PLANIFICARE</vt:lpstr>
      <vt:lpstr>PowerPoint Presentation</vt:lpstr>
      <vt:lpstr>STUDIU DOCUMENTAȚII</vt:lpstr>
      <vt:lpstr>IP Catalog &amp; IP INTEGRATOR</vt:lpstr>
      <vt:lpstr>IMPLEMENTARE DIGITALĂ</vt:lpstr>
      <vt:lpstr>Configurare  XADC</vt:lpstr>
      <vt:lpstr>Testare XADC</vt:lpstr>
      <vt:lpstr>Implementare Servo Controller</vt:lpstr>
      <vt:lpstr>Testare Servo Controller</vt:lpstr>
      <vt:lpstr>IP Servo Controller</vt:lpstr>
      <vt:lpstr>PowerPoint Presentation</vt:lpstr>
      <vt:lpstr>Modul de top</vt:lpstr>
      <vt:lpstr>Asamblare hardware</vt:lpstr>
      <vt:lpstr>PowerPoint Presentation</vt:lpstr>
      <vt:lpstr>PowerPoint Presentation</vt:lpstr>
      <vt:lpstr>PowerPoint Presentation</vt:lpstr>
      <vt:lpstr>Concluzii</vt:lpstr>
      <vt:lpstr>PowerPoint Presentation</vt:lpstr>
      <vt:lpstr>PowerPoint Presentation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Anca Ciocoiu</dc:creator>
  <cp:lastModifiedBy>Anca Ciocoiu</cp:lastModifiedBy>
  <cp:revision>7</cp:revision>
  <dcterms:created xsi:type="dcterms:W3CDTF">2024-06-29T10:34:38Z</dcterms:created>
  <dcterms:modified xsi:type="dcterms:W3CDTF">2024-07-02T19:03:22Z</dcterms:modified>
</cp:coreProperties>
</file>